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7" r:id="rId2"/>
    <p:sldId id="256" r:id="rId3"/>
    <p:sldId id="260" r:id="rId4"/>
    <p:sldId id="261" r:id="rId5"/>
    <p:sldId id="262" r:id="rId6"/>
    <p:sldId id="263" r:id="rId7"/>
    <p:sldId id="268" r:id="rId8"/>
    <p:sldId id="264" r:id="rId9"/>
    <p:sldId id="265" r:id="rId10"/>
    <p:sldId id="266" r:id="rId11"/>
    <p:sldId id="267" r:id="rId12"/>
    <p:sldId id="269" r:id="rId13"/>
  </p:sldIdLst>
  <p:sldSz cx="9144000" cy="6858000" type="screen4x3"/>
  <p:notesSz cx="6858000" cy="9144000"/>
  <p:embeddedFontLst>
    <p:embeddedFont>
      <p:font typeface="Calibri" pitchFamily="34" charset="0"/>
      <p:regular r:id="rId14"/>
      <p:bold r:id="rId15"/>
      <p:italic r:id="rId16"/>
      <p:boldItalic r:id="rId17"/>
    </p:embeddedFont>
    <p:embeddedFont>
      <p:font typeface="Carme" pitchFamily="2" charset="0"/>
      <p:regular r:id="rId18"/>
    </p:embeddedFont>
    <p:embeddedFont>
      <p:font typeface="Sintony" pitchFamily="2" charset="0"/>
      <p:regular r:id="rId19"/>
      <p:bold r:id="rId20"/>
    </p:embeddedFont>
    <p:embeddedFont>
      <p:font typeface="SimSun-ExtB" pitchFamily="49" charset="-122"/>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12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png>
</file>

<file path=ppt/media/image4.jpe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D86BBBA-3746-4645-812A-D07B956CB70F}" type="datetimeFigureOut">
              <a:rPr lang="en-IN" smtClean="0"/>
              <a:pPr/>
              <a:t>26-12-2016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EFE5E1E-6C24-48E6-B6A2-2B7DC8DB5DB5}" type="slidenum">
              <a:rPr lang="en-IN" smtClean="0"/>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11000" r="-1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86BBBA-3746-4645-812A-D07B956CB70F}" type="datetimeFigureOut">
              <a:rPr lang="en-IN" smtClean="0"/>
              <a:pPr/>
              <a:t>26-12-2016</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FE5E1E-6C24-48E6-B6A2-2B7DC8DB5DB5}"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3.jpe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owerpoint presentation.jpg"/>
          <p:cNvPicPr>
            <a:picLocks noChangeAspect="1"/>
          </p:cNvPicPr>
          <p:nvPr/>
        </p:nvPicPr>
        <p:blipFill>
          <a:blip r:embed="rId2" cstate="print"/>
          <a:stretch>
            <a:fillRect/>
          </a:stretch>
        </p:blipFill>
        <p:spPr>
          <a:xfrm>
            <a:off x="0" y="0"/>
            <a:ext cx="9144000" cy="6858000"/>
          </a:xfrm>
          <a:prstGeom prst="rect">
            <a:avLst/>
          </a:prstGeom>
        </p:spPr>
      </p:pic>
      <p:pic>
        <p:nvPicPr>
          <p:cNvPr id="7" name="Picture 6" descr="logo.png"/>
          <p:cNvPicPr>
            <a:picLocks noChangeAspect="1"/>
          </p:cNvPicPr>
          <p:nvPr/>
        </p:nvPicPr>
        <p:blipFill>
          <a:blip r:embed="rId3" cstate="print"/>
          <a:stretch>
            <a:fillRect/>
          </a:stretch>
        </p:blipFill>
        <p:spPr>
          <a:xfrm>
            <a:off x="422151" y="762000"/>
            <a:ext cx="3187219" cy="702165"/>
          </a:xfrm>
          <a:prstGeom prst="rect">
            <a:avLst/>
          </a:prstGeom>
        </p:spPr>
      </p:pic>
      <p:sp>
        <p:nvSpPr>
          <p:cNvPr id="8" name="TextBox 7"/>
          <p:cNvSpPr txBox="1"/>
          <p:nvPr/>
        </p:nvSpPr>
        <p:spPr>
          <a:xfrm>
            <a:off x="198620" y="4874728"/>
            <a:ext cx="3611380" cy="1938992"/>
          </a:xfrm>
          <a:prstGeom prst="rect">
            <a:avLst/>
          </a:prstGeom>
          <a:noFill/>
        </p:spPr>
        <p:txBody>
          <a:bodyPr wrap="square" rtlCol="0">
            <a:spAutoFit/>
          </a:bodyPr>
          <a:lstStyle/>
          <a:p>
            <a:r>
              <a:rPr lang="en-US" sz="2400" b="1" dirty="0" smtClean="0">
                <a:solidFill>
                  <a:schemeClr val="bg1"/>
                </a:solidFill>
                <a:latin typeface="Oswald" pitchFamily="2" charset="0"/>
              </a:rPr>
              <a:t>YOUR PARTNER IN</a:t>
            </a:r>
          </a:p>
          <a:p>
            <a:r>
              <a:rPr lang="en-US" sz="2400" b="1" dirty="0" smtClean="0">
                <a:solidFill>
                  <a:schemeClr val="bg1"/>
                </a:solidFill>
                <a:latin typeface="Oswald" pitchFamily="2" charset="0"/>
              </a:rPr>
              <a:t>RESTRUCTURING THE ORGANIZATION DESIGN</a:t>
            </a:r>
          </a:p>
          <a:p>
            <a:r>
              <a:rPr lang="en-US" sz="2400" b="1" dirty="0" smtClean="0">
                <a:solidFill>
                  <a:schemeClr val="bg1"/>
                </a:solidFill>
                <a:latin typeface="Oswald" pitchFamily="2" charset="0"/>
              </a:rPr>
              <a:t>TO BE FUTURE READY</a:t>
            </a:r>
            <a:endParaRPr lang="en-US" sz="2400" b="1" dirty="0">
              <a:solidFill>
                <a:schemeClr val="bg1"/>
              </a:solidFill>
              <a:latin typeface="Oswald" pitchFamily="2"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 name="Content Placeholder 7" descr="GST.jpg"/>
          <p:cNvPicPr>
            <a:picLocks noGrp="1" noChangeAspect="1"/>
          </p:cNvPicPr>
          <p:nvPr>
            <p:ph idx="1"/>
          </p:nvPr>
        </p:nvPicPr>
        <p:blipFill>
          <a:blip r:embed="rId2" cstate="print"/>
          <a:stretch>
            <a:fillRect/>
          </a:stretch>
        </p:blipFill>
        <p:spPr>
          <a:xfrm>
            <a:off x="3252787" y="2996406"/>
            <a:ext cx="2638425" cy="1733550"/>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1905000" y="1600200"/>
            <a:ext cx="4572000" cy="646331"/>
          </a:xfrm>
          <a:prstGeom prst="rect">
            <a:avLst/>
          </a:prstGeom>
          <a:noFill/>
        </p:spPr>
        <p:txBody>
          <a:bodyPr wrap="square" rtlCol="0">
            <a:spAutoFit/>
          </a:bodyPr>
          <a:lstStyle/>
          <a:p>
            <a:r>
              <a:rPr lang="en-US" sz="3600" b="1" u="sng" dirty="0" smtClean="0">
                <a:ln>
                  <a:solidFill>
                    <a:srgbClr val="FF0000"/>
                  </a:solidFill>
                </a:ln>
                <a:solidFill>
                  <a:srgbClr val="FF0000"/>
                </a:solidFill>
                <a:latin typeface="Carme" pitchFamily="2" charset="0"/>
                <a:cs typeface="Times New Roman" pitchFamily="18" charset="0"/>
              </a:rPr>
              <a:t>WHAT ‘S  NEXT?</a:t>
            </a:r>
            <a:endParaRPr lang="en-IN" sz="3600" b="1" u="sng" dirty="0">
              <a:ln>
                <a:solidFill>
                  <a:srgbClr val="FF0000"/>
                </a:solidFill>
              </a:ln>
              <a:solidFill>
                <a:srgbClr val="FF0000"/>
              </a:solidFill>
              <a:latin typeface="Carme" pitchFamily="2" charset="0"/>
              <a:cs typeface="Times New Roman" pitchFamily="18" charset="0"/>
            </a:endParaRPr>
          </a:p>
        </p:txBody>
      </p:sp>
      <p:sp>
        <p:nvSpPr>
          <p:cNvPr id="7" name="TextBox 6"/>
          <p:cNvSpPr txBox="1"/>
          <p:nvPr/>
        </p:nvSpPr>
        <p:spPr>
          <a:xfrm>
            <a:off x="1219200" y="2971800"/>
            <a:ext cx="6705600" cy="1200329"/>
          </a:xfrm>
          <a:prstGeom prst="rect">
            <a:avLst/>
          </a:prstGeom>
          <a:noFill/>
        </p:spPr>
        <p:txBody>
          <a:bodyPr wrap="square" rtlCol="0">
            <a:spAutoFit/>
          </a:bodyPr>
          <a:lstStyle/>
          <a:p>
            <a:r>
              <a:rPr lang="en-US" dirty="0" smtClean="0">
                <a:latin typeface="Sintony" pitchFamily="2" charset="0"/>
                <a:cs typeface="Times New Roman" pitchFamily="18" charset="0"/>
              </a:rPr>
              <a:t>Very soon we will be launching a GST and Income Tax return filing software on our portal. It will be one of it’s kind . It will simplify the income tax return filing and GST compliance for one and all.</a:t>
            </a:r>
            <a:endParaRPr lang="en-IN" dirty="0">
              <a:latin typeface="Sintony" pitchFamily="2" charset="0"/>
              <a:cs typeface="Times New Roman" pitchFamily="18" charset="0"/>
            </a:endParaRPr>
          </a:p>
        </p:txBody>
      </p:sp>
      <p:pic>
        <p:nvPicPr>
          <p:cNvPr id="12" name="Picture 11" descr="download.jpg"/>
          <p:cNvPicPr>
            <a:picLocks noChangeAspect="1"/>
          </p:cNvPicPr>
          <p:nvPr/>
        </p:nvPicPr>
        <p:blipFill>
          <a:blip r:embed="rId5" cstate="print"/>
          <a:stretch>
            <a:fillRect/>
          </a:stretch>
        </p:blipFill>
        <p:spPr>
          <a:xfrm>
            <a:off x="2133600" y="4661452"/>
            <a:ext cx="3886200" cy="2196548"/>
          </a:xfrm>
          <a:prstGeom prst="rect">
            <a:avLst/>
          </a:prstGeom>
        </p:spPr>
      </p:pic>
      <p:pic>
        <p:nvPicPr>
          <p:cNvPr id="10" name="Picture 9" descr="images (5).jpg"/>
          <p:cNvPicPr>
            <a:picLocks noChangeAspect="1"/>
          </p:cNvPicPr>
          <p:nvPr/>
        </p:nvPicPr>
        <p:blipFill>
          <a:blip r:embed="rId6" cstate="print"/>
          <a:stretch>
            <a:fillRect/>
          </a:stretch>
        </p:blipFill>
        <p:spPr>
          <a:xfrm>
            <a:off x="5867400" y="381000"/>
            <a:ext cx="2619375" cy="174307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 name="Content Placeholder 7" descr="FUNDING.jpg"/>
          <p:cNvPicPr>
            <a:picLocks noGrp="1" noChangeAspect="1"/>
          </p:cNvPicPr>
          <p:nvPr>
            <p:ph idx="1"/>
          </p:nvPr>
        </p:nvPicPr>
        <p:blipFill>
          <a:blip r:embed="rId2" cstate="print"/>
          <a:stretch>
            <a:fillRect/>
          </a:stretch>
        </p:blipFill>
        <p:spPr>
          <a:xfrm>
            <a:off x="3200400" y="3029744"/>
            <a:ext cx="2743200" cy="1666875"/>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1828800" y="1447800"/>
            <a:ext cx="4724400" cy="707886"/>
          </a:xfrm>
          <a:prstGeom prst="rect">
            <a:avLst/>
          </a:prstGeom>
          <a:noFill/>
        </p:spPr>
        <p:txBody>
          <a:bodyPr wrap="square" rtlCol="0">
            <a:spAutoFit/>
          </a:bodyPr>
          <a:lstStyle/>
          <a:p>
            <a:r>
              <a:rPr lang="en-US" sz="4000" b="1" u="sng" dirty="0" smtClean="0">
                <a:ln>
                  <a:solidFill>
                    <a:srgbClr val="FF0000"/>
                  </a:solidFill>
                </a:ln>
                <a:solidFill>
                  <a:srgbClr val="FF0000"/>
                </a:solidFill>
                <a:latin typeface="Carme" pitchFamily="2" charset="0"/>
                <a:cs typeface="Times New Roman" pitchFamily="18" charset="0"/>
              </a:rPr>
              <a:t>REQUIREMENTS</a:t>
            </a:r>
            <a:endParaRPr lang="en-IN" sz="4000" b="1" u="sng" dirty="0">
              <a:ln>
                <a:solidFill>
                  <a:srgbClr val="FF0000"/>
                </a:solidFill>
              </a:ln>
              <a:solidFill>
                <a:srgbClr val="FF0000"/>
              </a:solidFill>
              <a:latin typeface="Carme" pitchFamily="2" charset="0"/>
              <a:cs typeface="Times New Roman" pitchFamily="18" charset="0"/>
            </a:endParaRPr>
          </a:p>
        </p:txBody>
      </p:sp>
      <p:sp>
        <p:nvSpPr>
          <p:cNvPr id="7" name="TextBox 6"/>
          <p:cNvSpPr txBox="1"/>
          <p:nvPr/>
        </p:nvSpPr>
        <p:spPr>
          <a:xfrm>
            <a:off x="1676400" y="2438400"/>
            <a:ext cx="5791200" cy="923330"/>
          </a:xfrm>
          <a:prstGeom prst="rect">
            <a:avLst/>
          </a:prstGeom>
          <a:noFill/>
        </p:spPr>
        <p:txBody>
          <a:bodyPr wrap="square" rtlCol="0">
            <a:spAutoFit/>
          </a:bodyPr>
          <a:lstStyle/>
          <a:p>
            <a:r>
              <a:rPr lang="en-US" dirty="0" smtClean="0">
                <a:latin typeface="Sintony" pitchFamily="2" charset="0"/>
              </a:rPr>
              <a:t>At present we are self funded organization. We are seeking for potential investors with investment of Rs. 2.50 Cr. </a:t>
            </a:r>
            <a:endParaRPr lang="en-IN" dirty="0">
              <a:latin typeface="Sintony" pitchFamily="2" charset="0"/>
            </a:endParaRPr>
          </a:p>
        </p:txBody>
      </p:sp>
      <p:pic>
        <p:nvPicPr>
          <p:cNvPr id="9" name="Picture 8" descr="FUNDING.jpg"/>
          <p:cNvPicPr>
            <a:picLocks noChangeAspect="1"/>
          </p:cNvPicPr>
          <p:nvPr/>
        </p:nvPicPr>
        <p:blipFill>
          <a:blip r:embed="rId2" cstate="print"/>
          <a:stretch>
            <a:fillRect/>
          </a:stretch>
        </p:blipFill>
        <p:spPr>
          <a:xfrm>
            <a:off x="2286000" y="3581400"/>
            <a:ext cx="4724400" cy="2870729"/>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descr="C:\Users\KRISHAN\Desktop\sk\slide 2.jpg"/>
          <p:cNvPicPr>
            <a:picLocks noChangeAspect="1" noChangeArrowheads="1"/>
          </p:cNvPicPr>
          <p:nvPr/>
        </p:nvPicPr>
        <p:blipFill>
          <a:blip r:embed="rId2"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3" cstate="print"/>
          <a:stretch>
            <a:fillRect/>
          </a:stretch>
        </p:blipFill>
        <p:spPr>
          <a:xfrm>
            <a:off x="0" y="304800"/>
            <a:ext cx="2667000" cy="681161"/>
          </a:xfrm>
          <a:prstGeom prst="rect">
            <a:avLst/>
          </a:prstGeom>
        </p:spPr>
      </p:pic>
      <p:sp>
        <p:nvSpPr>
          <p:cNvPr id="6" name="Rectangle 5"/>
          <p:cNvSpPr/>
          <p:nvPr/>
        </p:nvSpPr>
        <p:spPr>
          <a:xfrm>
            <a:off x="2301188" y="2967335"/>
            <a:ext cx="4541628" cy="923330"/>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5400" b="1" spc="50" dirty="0" smtClean="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arme" pitchFamily="2" charset="0"/>
              </a:rPr>
              <a:t>THANK YOU !</a:t>
            </a:r>
            <a:endParaRPr lang="en-US" sz="54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Carme" pitchFamily="2"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IN" dirty="0"/>
          </a:p>
        </p:txBody>
      </p:sp>
      <p:sp>
        <p:nvSpPr>
          <p:cNvPr id="3" name="Subtitle 2"/>
          <p:cNvSpPr>
            <a:spLocks noGrp="1"/>
          </p:cNvSpPr>
          <p:nvPr>
            <p:ph type="subTitle" idx="1"/>
          </p:nvPr>
        </p:nvSpPr>
        <p:spPr/>
        <p:txBody>
          <a:bodyPr/>
          <a:lstStyle/>
          <a:p>
            <a:endParaRPr lang="en-IN"/>
          </a:p>
        </p:txBody>
      </p:sp>
      <p:pic>
        <p:nvPicPr>
          <p:cNvPr id="4" name="Picture 3" descr="C:\Users\KRISHAN\Desktop\sk\slide 2.jpg"/>
          <p:cNvPicPr>
            <a:picLocks noChangeAspect="1" noChangeArrowheads="1"/>
          </p:cNvPicPr>
          <p:nvPr/>
        </p:nvPicPr>
        <p:blipFill>
          <a:blip r:embed="rId2"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3" cstate="print"/>
          <a:stretch>
            <a:fillRect/>
          </a:stretch>
        </p:blipFill>
        <p:spPr>
          <a:xfrm>
            <a:off x="0" y="304800"/>
            <a:ext cx="2209800" cy="681161"/>
          </a:xfrm>
          <a:prstGeom prst="rect">
            <a:avLst/>
          </a:prstGeom>
        </p:spPr>
      </p:pic>
      <p:sp>
        <p:nvSpPr>
          <p:cNvPr id="6" name="Rectangle 5"/>
          <p:cNvSpPr/>
          <p:nvPr/>
        </p:nvSpPr>
        <p:spPr>
          <a:xfrm>
            <a:off x="2209800" y="990600"/>
            <a:ext cx="4343400" cy="769441"/>
          </a:xfrm>
          <a:prstGeom prst="rect">
            <a:avLst/>
          </a:prstGeom>
        </p:spPr>
        <p:txBody>
          <a:bodyPr wrap="square">
            <a:spAutoFit/>
          </a:bodyPr>
          <a:lstStyle/>
          <a:p>
            <a:pPr>
              <a:spcBef>
                <a:spcPts val="1200"/>
              </a:spcBef>
            </a:pPr>
            <a:r>
              <a:rPr lang="en-US" sz="4400" b="1" u="sng" dirty="0" smtClean="0">
                <a:solidFill>
                  <a:srgbClr val="FF0000"/>
                </a:solidFill>
                <a:latin typeface="Carme" pitchFamily="2" charset="0"/>
                <a:cs typeface="Times New Roman" pitchFamily="18" charset="0"/>
              </a:rPr>
              <a:t>ABOUT US</a:t>
            </a:r>
          </a:p>
        </p:txBody>
      </p:sp>
      <p:sp>
        <p:nvSpPr>
          <p:cNvPr id="7" name="Rectangle 6"/>
          <p:cNvSpPr/>
          <p:nvPr/>
        </p:nvSpPr>
        <p:spPr>
          <a:xfrm>
            <a:off x="2133600" y="1981200"/>
            <a:ext cx="6400800" cy="4719241"/>
          </a:xfrm>
          <a:prstGeom prst="rect">
            <a:avLst/>
          </a:prstGeom>
        </p:spPr>
        <p:txBody>
          <a:bodyPr wrap="square">
            <a:spAutoFit/>
          </a:bodyPr>
          <a:lstStyle/>
          <a:p>
            <a:pPr algn="just">
              <a:spcBef>
                <a:spcPts val="800"/>
              </a:spcBef>
            </a:pPr>
            <a:r>
              <a:rPr lang="en-US" sz="1600" b="1" dirty="0" smtClean="0">
                <a:latin typeface="Sintony" pitchFamily="2" charset="0"/>
                <a:cs typeface="Times New Roman" pitchFamily="18" charset="0"/>
              </a:rPr>
              <a:t>Visheshagya, Tax &amp; Legal Services Redefined</a:t>
            </a:r>
            <a:r>
              <a:rPr lang="en-US" sz="1600" dirty="0" smtClean="0">
                <a:latin typeface="Sintony" pitchFamily="2" charset="0"/>
                <a:cs typeface="Times New Roman" pitchFamily="18" charset="0"/>
              </a:rPr>
              <a:t> is a one- stop e-commerce platform to connect the customers with  white collar professionals like CA, CS, CMA and lawyers. It has been recognized by DIPP for it innovative and unique idea and a step towards the Digital India. </a:t>
            </a:r>
            <a:endParaRPr lang="en-US" sz="1600" dirty="0" smtClean="0">
              <a:latin typeface="Sintony" pitchFamily="2" charset="0"/>
              <a:cs typeface="Times New Roman" pitchFamily="18" charset="0"/>
            </a:endParaRPr>
          </a:p>
          <a:p>
            <a:pPr algn="just">
              <a:spcBef>
                <a:spcPts val="800"/>
              </a:spcBef>
            </a:pPr>
            <a:r>
              <a:rPr lang="en-US" sz="1600" dirty="0" smtClean="0">
                <a:latin typeface="Sintony" pitchFamily="2" charset="0"/>
                <a:cs typeface="Times New Roman" pitchFamily="18" charset="0"/>
              </a:rPr>
              <a:t>Visheshagya </a:t>
            </a:r>
            <a:r>
              <a:rPr lang="en-US" sz="1600" dirty="0" smtClean="0">
                <a:latin typeface="Sintony" pitchFamily="2" charset="0"/>
                <a:cs typeface="Times New Roman" pitchFamily="18" charset="0"/>
              </a:rPr>
              <a:t>empowers clients by helping them search, connect &amp; consult certified &amp; verified CA/CS/CMA/Lawyers at a click. </a:t>
            </a:r>
            <a:endParaRPr lang="en-US" sz="1600" dirty="0" smtClean="0">
              <a:latin typeface="Sintony" pitchFamily="2" charset="0"/>
              <a:cs typeface="Times New Roman" pitchFamily="18" charset="0"/>
            </a:endParaRPr>
          </a:p>
          <a:p>
            <a:pPr algn="just">
              <a:spcBef>
                <a:spcPts val="800"/>
              </a:spcBef>
            </a:pPr>
            <a:r>
              <a:rPr lang="en-US" sz="1600" dirty="0" smtClean="0">
                <a:latin typeface="Sintony" pitchFamily="2" charset="0"/>
                <a:cs typeface="Times New Roman" pitchFamily="18" charset="0"/>
              </a:rPr>
              <a:t>Clients </a:t>
            </a:r>
            <a:r>
              <a:rPr lang="en-US" sz="1600" dirty="0" smtClean="0">
                <a:latin typeface="Sintony" pitchFamily="2" charset="0"/>
                <a:cs typeface="Times New Roman" pitchFamily="18" charset="0"/>
              </a:rPr>
              <a:t>can schedule appointments, seek advice through audio/video consultation, pay conveniently through a secure payment gateway and store their documents using E-Locker Facility. </a:t>
            </a:r>
          </a:p>
          <a:p>
            <a:pPr algn="just">
              <a:spcBef>
                <a:spcPts val="800"/>
              </a:spcBef>
            </a:pPr>
            <a:r>
              <a:rPr lang="en-US" sz="1600" dirty="0" smtClean="0">
                <a:latin typeface="Sintony" pitchFamily="2" charset="0"/>
                <a:cs typeface="Times New Roman" pitchFamily="18" charset="0"/>
              </a:rPr>
              <a:t>We offer complete Office Automation including Online Accounting, Income Tax, GST/Service Tax/Vat for small &amp; medium enterprises (shop keepers, </a:t>
            </a:r>
            <a:r>
              <a:rPr lang="en-US" sz="1600" dirty="0" err="1" smtClean="0">
                <a:latin typeface="Sintony" pitchFamily="2" charset="0"/>
                <a:cs typeface="Times New Roman" pitchFamily="18" charset="0"/>
              </a:rPr>
              <a:t>kiryana</a:t>
            </a:r>
            <a:r>
              <a:rPr lang="en-US" sz="1600" dirty="0" smtClean="0">
                <a:latin typeface="Sintony" pitchFamily="2" charset="0"/>
                <a:cs typeface="Times New Roman" pitchFamily="18" charset="0"/>
              </a:rPr>
              <a:t> merchants, </a:t>
            </a:r>
            <a:r>
              <a:rPr lang="en-US" sz="1600" dirty="0" err="1" smtClean="0">
                <a:latin typeface="Sintony" pitchFamily="2" charset="0"/>
                <a:cs typeface="Times New Roman" pitchFamily="18" charset="0"/>
              </a:rPr>
              <a:t>parlours</a:t>
            </a:r>
            <a:r>
              <a:rPr lang="en-US" sz="1600" dirty="0" smtClean="0">
                <a:latin typeface="Sintony" pitchFamily="2" charset="0"/>
                <a:cs typeface="Times New Roman" pitchFamily="18" charset="0"/>
              </a:rPr>
              <a:t>, restaurants etc) and Tax Experts </a:t>
            </a:r>
            <a:r>
              <a:rPr lang="en-US" sz="1600" smtClean="0">
                <a:latin typeface="Sintony" pitchFamily="2" charset="0"/>
                <a:cs typeface="Times New Roman" pitchFamily="18" charset="0"/>
              </a:rPr>
              <a:t>(CA/CS/Lawyers).</a:t>
            </a:r>
            <a:endParaRPr lang="en-US" sz="1600" dirty="0" smtClean="0">
              <a:latin typeface="Sintony" pitchFamily="2" charset="0"/>
              <a:cs typeface="Times New Roman" pitchFamily="18" charset="0"/>
            </a:endParaRPr>
          </a:p>
          <a:p>
            <a:pPr algn="just">
              <a:spcBef>
                <a:spcPts val="800"/>
              </a:spcBef>
            </a:pPr>
            <a:endParaRPr lang="en-US" dirty="0">
              <a:latin typeface="Oswald" pitchFamily="2"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descr="C:\Users\KRISHAN\Desktop\sk\slide 2.jpg"/>
          <p:cNvPicPr>
            <a:picLocks noChangeAspect="1" noChangeArrowheads="1"/>
          </p:cNvPicPr>
          <p:nvPr/>
        </p:nvPicPr>
        <p:blipFill>
          <a:blip r:embed="rId2"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3" cstate="print"/>
          <a:stretch>
            <a:fillRect/>
          </a:stretch>
        </p:blipFill>
        <p:spPr>
          <a:xfrm>
            <a:off x="0" y="304800"/>
            <a:ext cx="2667000" cy="681161"/>
          </a:xfrm>
          <a:prstGeom prst="rect">
            <a:avLst/>
          </a:prstGeom>
        </p:spPr>
      </p:pic>
      <p:sp>
        <p:nvSpPr>
          <p:cNvPr id="6" name="Rectangle 5"/>
          <p:cNvSpPr/>
          <p:nvPr/>
        </p:nvSpPr>
        <p:spPr>
          <a:xfrm>
            <a:off x="2057400" y="990600"/>
            <a:ext cx="4924746" cy="646331"/>
          </a:xfrm>
          <a:prstGeom prst="rect">
            <a:avLst/>
          </a:prstGeom>
        </p:spPr>
        <p:txBody>
          <a:bodyPr wrap="none">
            <a:spAutoFit/>
          </a:bodyPr>
          <a:lstStyle/>
          <a:p>
            <a:pPr>
              <a:spcBef>
                <a:spcPts val="1200"/>
              </a:spcBef>
            </a:pPr>
            <a:r>
              <a:rPr lang="en-US" sz="3600" b="1" u="sng" dirty="0" smtClean="0">
                <a:solidFill>
                  <a:srgbClr val="FF0000"/>
                </a:solidFill>
                <a:latin typeface="Carme" pitchFamily="2" charset="0"/>
                <a:cs typeface="Times New Roman" pitchFamily="18" charset="0"/>
              </a:rPr>
              <a:t>ABOUT THE FOUNDER</a:t>
            </a:r>
            <a:endParaRPr lang="en-US" sz="3600" u="sng" dirty="0" smtClean="0">
              <a:solidFill>
                <a:srgbClr val="FF0000"/>
              </a:solidFill>
              <a:latin typeface="Carme" pitchFamily="2" charset="0"/>
              <a:cs typeface="Times New Roman" pitchFamily="18" charset="0"/>
            </a:endParaRPr>
          </a:p>
        </p:txBody>
      </p:sp>
      <p:sp>
        <p:nvSpPr>
          <p:cNvPr id="7" name="Rectangle 6"/>
          <p:cNvSpPr/>
          <p:nvPr/>
        </p:nvSpPr>
        <p:spPr>
          <a:xfrm>
            <a:off x="2209800" y="1676400"/>
            <a:ext cx="5791200" cy="4647426"/>
          </a:xfrm>
          <a:prstGeom prst="rect">
            <a:avLst/>
          </a:prstGeom>
        </p:spPr>
        <p:txBody>
          <a:bodyPr wrap="square">
            <a:spAutoFit/>
          </a:bodyPr>
          <a:lstStyle/>
          <a:p>
            <a:pPr algn="just">
              <a:spcBef>
                <a:spcPts val="800"/>
              </a:spcBef>
            </a:pPr>
            <a:r>
              <a:rPr lang="en-US" sz="1600" dirty="0" smtClean="0">
                <a:latin typeface="Sintony" pitchFamily="2" charset="0"/>
                <a:ea typeface="SimSun-ExtB" pitchFamily="49" charset="-122"/>
                <a:cs typeface="Times New Roman" pitchFamily="18" charset="0"/>
              </a:rPr>
              <a:t>Ms. </a:t>
            </a:r>
            <a:r>
              <a:rPr lang="en-US" sz="1600" dirty="0" err="1" smtClean="0">
                <a:latin typeface="Sintony" pitchFamily="2" charset="0"/>
                <a:ea typeface="SimSun-ExtB" pitchFamily="49" charset="-122"/>
                <a:cs typeface="Times New Roman" pitchFamily="18" charset="0"/>
              </a:rPr>
              <a:t>Rashmmi</a:t>
            </a:r>
            <a:r>
              <a:rPr lang="en-US" sz="1600" dirty="0" smtClean="0">
                <a:latin typeface="Sintony" pitchFamily="2" charset="0"/>
                <a:ea typeface="SimSun-ExtB" pitchFamily="49" charset="-122"/>
                <a:cs typeface="Times New Roman" pitchFamily="18" charset="0"/>
              </a:rPr>
              <a:t> Khetrapal, a dynamic and enterprising CA with 16+ years of  experience in Accounting &amp; Taxation, has held the esteemed post of the chairperson of the Gurgaon Branch of NIRC of  the ICAI during 2009-10 and was the First lady to be elected as NIRC member of ICAI in 2010-13. </a:t>
            </a:r>
          </a:p>
          <a:p>
            <a:pPr>
              <a:spcBef>
                <a:spcPts val="800"/>
              </a:spcBef>
            </a:pPr>
            <a:r>
              <a:rPr lang="en-US" sz="1600" dirty="0" smtClean="0">
                <a:latin typeface="Sintony" pitchFamily="2" charset="0"/>
                <a:ea typeface="SimSun-ExtB" pitchFamily="49" charset="-122"/>
                <a:cs typeface="Times New Roman" pitchFamily="18" charset="0"/>
              </a:rPr>
              <a:t>Other  prestigious positions held  during her tenure at NIRC of ICAI:</a:t>
            </a:r>
          </a:p>
          <a:p>
            <a:pPr marL="344488" indent="-344488">
              <a:spcBef>
                <a:spcPts val="800"/>
              </a:spcBef>
              <a:buFont typeface="Wingdings" pitchFamily="2" charset="2"/>
              <a:buChar char="§"/>
              <a:tabLst>
                <a:tab pos="344488" algn="l"/>
              </a:tabLst>
            </a:pPr>
            <a:r>
              <a:rPr lang="en-US" sz="1600" dirty="0" smtClean="0">
                <a:latin typeface="Sintony" pitchFamily="2" charset="0"/>
                <a:ea typeface="SimSun-ExtB" pitchFamily="49" charset="-122"/>
                <a:cs typeface="Times New Roman" pitchFamily="18" charset="0"/>
              </a:rPr>
              <a:t>NICASA Chairperson</a:t>
            </a:r>
          </a:p>
          <a:p>
            <a:pPr marL="344488" indent="-344488">
              <a:spcBef>
                <a:spcPts val="800"/>
              </a:spcBef>
              <a:buFont typeface="Wingdings" pitchFamily="2" charset="2"/>
              <a:buChar char="§"/>
              <a:tabLst>
                <a:tab pos="344488" algn="l"/>
              </a:tabLst>
            </a:pPr>
            <a:r>
              <a:rPr lang="en-US" sz="1600" dirty="0" smtClean="0">
                <a:latin typeface="Sintony" pitchFamily="2" charset="0"/>
                <a:ea typeface="SimSun-ExtB" pitchFamily="49" charset="-122"/>
                <a:cs typeface="Times New Roman" pitchFamily="18" charset="0"/>
              </a:rPr>
              <a:t>Chairperson for CA members in Industry   </a:t>
            </a:r>
          </a:p>
          <a:p>
            <a:pPr marL="344488" indent="-344488">
              <a:spcBef>
                <a:spcPts val="800"/>
              </a:spcBef>
              <a:buFont typeface="Wingdings" pitchFamily="2" charset="2"/>
              <a:buChar char="§"/>
              <a:tabLst>
                <a:tab pos="344488" algn="l"/>
              </a:tabLst>
            </a:pPr>
            <a:r>
              <a:rPr lang="en-US" sz="1600" dirty="0" smtClean="0">
                <a:latin typeface="Sintony" pitchFamily="2" charset="0"/>
                <a:ea typeface="SimSun-ExtB" pitchFamily="49" charset="-122"/>
                <a:cs typeface="Times New Roman" pitchFamily="18" charset="0"/>
              </a:rPr>
              <a:t>Chairperson for Branch Coordination Committee     </a:t>
            </a:r>
          </a:p>
          <a:p>
            <a:pPr marL="344488" indent="-344488">
              <a:spcBef>
                <a:spcPts val="800"/>
              </a:spcBef>
              <a:buFont typeface="Wingdings" pitchFamily="2" charset="2"/>
              <a:buChar char="§"/>
              <a:tabLst>
                <a:tab pos="344488" algn="l"/>
              </a:tabLst>
            </a:pPr>
            <a:r>
              <a:rPr lang="en-US" sz="1600" dirty="0" smtClean="0">
                <a:latin typeface="Sintony" pitchFamily="2" charset="0"/>
                <a:ea typeface="SimSun-ExtB" pitchFamily="49" charset="-122"/>
                <a:cs typeface="Times New Roman" pitchFamily="18" charset="0"/>
              </a:rPr>
              <a:t>Chairperson for VAT Committee</a:t>
            </a:r>
          </a:p>
          <a:p>
            <a:pPr marL="344488" indent="-344488">
              <a:spcBef>
                <a:spcPts val="800"/>
              </a:spcBef>
              <a:tabLst>
                <a:tab pos="344488" algn="l"/>
              </a:tabLst>
            </a:pPr>
            <a:r>
              <a:rPr lang="en-US" sz="1600" dirty="0" smtClean="0">
                <a:latin typeface="Sintony" pitchFamily="2" charset="0"/>
                <a:ea typeface="SimSun-ExtB" pitchFamily="49" charset="-122"/>
                <a:cs typeface="Times New Roman" pitchFamily="18" charset="0"/>
              </a:rPr>
              <a:t>    She specializes in Income Tax, Service Tax, VAT related issues of High Net worth Individuals (more than 1500) and has extensive expertise in handling Scrutiny &amp; Appeal Cases.</a:t>
            </a:r>
            <a:endParaRPr lang="en-IN" sz="1600" dirty="0">
              <a:latin typeface="Sintony" pitchFamily="2" charset="0"/>
              <a:ea typeface="SimSun-ExtB" pitchFamily="49" charset="-122"/>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 name="Content Placeholder 8" descr="download (3).jpg"/>
          <p:cNvPicPr>
            <a:picLocks noGrp="1" noChangeAspect="1"/>
          </p:cNvPicPr>
          <p:nvPr>
            <p:ph idx="1"/>
          </p:nvPr>
        </p:nvPicPr>
        <p:blipFill>
          <a:blip r:embed="rId2" cstate="print"/>
          <a:stretch>
            <a:fillRect/>
          </a:stretch>
        </p:blipFill>
        <p:spPr>
          <a:xfrm>
            <a:off x="3176587" y="3044031"/>
            <a:ext cx="2790825" cy="1638300"/>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1828800" y="1066800"/>
            <a:ext cx="6629400" cy="769441"/>
          </a:xfrm>
          <a:prstGeom prst="rect">
            <a:avLst/>
          </a:prstGeom>
          <a:noFill/>
        </p:spPr>
        <p:txBody>
          <a:bodyPr wrap="square" rtlCol="0">
            <a:spAutoFit/>
          </a:bodyPr>
          <a:lstStyle/>
          <a:p>
            <a:r>
              <a:rPr lang="en-US" sz="4400" b="1" u="sng" dirty="0" smtClean="0">
                <a:solidFill>
                  <a:srgbClr val="FF0000"/>
                </a:solidFill>
                <a:latin typeface="Carme" pitchFamily="2" charset="0"/>
                <a:cs typeface="Times New Roman" pitchFamily="18" charset="0"/>
              </a:rPr>
              <a:t>OUR VISION</a:t>
            </a:r>
          </a:p>
        </p:txBody>
      </p:sp>
      <p:sp>
        <p:nvSpPr>
          <p:cNvPr id="7" name="TextBox 6"/>
          <p:cNvSpPr txBox="1"/>
          <p:nvPr/>
        </p:nvSpPr>
        <p:spPr>
          <a:xfrm>
            <a:off x="1828800" y="1981200"/>
            <a:ext cx="6172200" cy="3046988"/>
          </a:xfrm>
          <a:prstGeom prst="rect">
            <a:avLst/>
          </a:prstGeom>
          <a:noFill/>
        </p:spPr>
        <p:txBody>
          <a:bodyPr wrap="square" rtlCol="0">
            <a:spAutoFit/>
          </a:bodyPr>
          <a:lstStyle/>
          <a:p>
            <a:pPr>
              <a:buFont typeface="Arial" pitchFamily="34" charset="0"/>
              <a:buChar char="•"/>
            </a:pPr>
            <a:r>
              <a:rPr lang="en-US" sz="1600" dirty="0" smtClean="0">
                <a:latin typeface="Sintony" pitchFamily="2" charset="0"/>
                <a:cs typeface="Times New Roman" pitchFamily="18" charset="0"/>
              </a:rPr>
              <a:t>Through Visheshagya we aim at connecting the professionals with their prospective clients  spread all over the world . And thereby removing the time and distance constraints between them. </a:t>
            </a:r>
          </a:p>
          <a:p>
            <a:pPr>
              <a:buFont typeface="Arial" pitchFamily="34" charset="0"/>
              <a:buChar char="•"/>
            </a:pPr>
            <a:r>
              <a:rPr lang="en-US" sz="1600" dirty="0" smtClean="0">
                <a:latin typeface="Sintony" pitchFamily="2" charset="0"/>
                <a:cs typeface="Times New Roman" pitchFamily="18" charset="0"/>
              </a:rPr>
              <a:t>We also aim at moving ahead towards digital India by digitizing each and every step towards the expert consultancy. </a:t>
            </a:r>
          </a:p>
          <a:p>
            <a:pPr>
              <a:buFont typeface="Arial" pitchFamily="34" charset="0"/>
              <a:buChar char="•"/>
            </a:pPr>
            <a:r>
              <a:rPr lang="en-US" sz="1600" dirty="0" smtClean="0">
                <a:latin typeface="Sintony" pitchFamily="2" charset="0"/>
                <a:cs typeface="Times New Roman" pitchFamily="18" charset="0"/>
              </a:rPr>
              <a:t>We aim at working on both B2B &amp; B2C commerce Platform. We will connect with various corporate entities  to provide them expert services in bulk. And at the same time we will also connect with  Customers to provide them access to certified experts spread all over the country. </a:t>
            </a:r>
            <a:endParaRPr lang="en-IN" sz="1600" dirty="0">
              <a:latin typeface="Sintony" pitchFamily="2" charset="0"/>
              <a:cs typeface="Times New Roman" pitchFamily="18" charset="0"/>
            </a:endParaRPr>
          </a:p>
        </p:txBody>
      </p:sp>
      <p:pic>
        <p:nvPicPr>
          <p:cNvPr id="10" name="Picture 9" descr="download (3).jpg"/>
          <p:cNvPicPr>
            <a:picLocks noChangeAspect="1"/>
          </p:cNvPicPr>
          <p:nvPr/>
        </p:nvPicPr>
        <p:blipFill>
          <a:blip r:embed="rId2" cstate="print"/>
          <a:stretch>
            <a:fillRect/>
          </a:stretch>
        </p:blipFill>
        <p:spPr>
          <a:xfrm>
            <a:off x="3429000" y="5219700"/>
            <a:ext cx="4495800" cy="163830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 name="Content Placeholder 7" descr="download (2).jpg"/>
          <p:cNvPicPr>
            <a:picLocks noGrp="1" noChangeAspect="1"/>
          </p:cNvPicPr>
          <p:nvPr>
            <p:ph idx="1"/>
          </p:nvPr>
        </p:nvPicPr>
        <p:blipFill>
          <a:blip r:embed="rId2" cstate="print"/>
          <a:stretch>
            <a:fillRect/>
          </a:stretch>
        </p:blipFill>
        <p:spPr>
          <a:xfrm>
            <a:off x="3157537" y="3053556"/>
            <a:ext cx="2828925" cy="1619250"/>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1828800" y="1219200"/>
            <a:ext cx="6019800" cy="615553"/>
          </a:xfrm>
          <a:prstGeom prst="rect">
            <a:avLst/>
          </a:prstGeom>
          <a:noFill/>
        </p:spPr>
        <p:txBody>
          <a:bodyPr wrap="square" rtlCol="0">
            <a:spAutoFit/>
          </a:bodyPr>
          <a:lstStyle/>
          <a:p>
            <a:r>
              <a:rPr lang="en-US" sz="3400" b="1" u="sng" dirty="0" smtClean="0">
                <a:ln>
                  <a:solidFill>
                    <a:srgbClr val="FF0000"/>
                  </a:solidFill>
                </a:ln>
                <a:solidFill>
                  <a:srgbClr val="FF0000"/>
                </a:solidFill>
                <a:latin typeface="Carme" pitchFamily="2" charset="0"/>
                <a:cs typeface="Times New Roman" pitchFamily="18" charset="0"/>
              </a:rPr>
              <a:t>BENEFITS TO  EXPERTS</a:t>
            </a:r>
          </a:p>
        </p:txBody>
      </p:sp>
      <p:sp>
        <p:nvSpPr>
          <p:cNvPr id="7" name="TextBox 6"/>
          <p:cNvSpPr txBox="1"/>
          <p:nvPr/>
        </p:nvSpPr>
        <p:spPr>
          <a:xfrm>
            <a:off x="1981200" y="1828800"/>
            <a:ext cx="6705600" cy="3046988"/>
          </a:xfrm>
          <a:prstGeom prst="rect">
            <a:avLst/>
          </a:prstGeom>
          <a:noFill/>
        </p:spPr>
        <p:txBody>
          <a:bodyPr wrap="square" rtlCol="0">
            <a:spAutoFit/>
          </a:bodyPr>
          <a:lstStyle/>
          <a:p>
            <a:r>
              <a:rPr lang="en-US" sz="1600" dirty="0" smtClean="0">
                <a:latin typeface="Sintony" pitchFamily="2" charset="0"/>
                <a:cs typeface="Times New Roman" pitchFamily="18" charset="0"/>
              </a:rPr>
              <a:t>Visheshagya provides various benefits to the Experts like:</a:t>
            </a:r>
          </a:p>
          <a:p>
            <a:pPr marL="342900" indent="-342900">
              <a:buAutoNum type="arabicPeriod"/>
            </a:pPr>
            <a:r>
              <a:rPr lang="en-US" sz="1600" dirty="0" smtClean="0">
                <a:latin typeface="Sintony" pitchFamily="2" charset="0"/>
                <a:cs typeface="Times New Roman" pitchFamily="18" charset="0"/>
              </a:rPr>
              <a:t>It connects the experts with the potential customers spread all over the world. Thereby expanding their client base. </a:t>
            </a:r>
          </a:p>
          <a:p>
            <a:pPr marL="342900" indent="-342900">
              <a:buAutoNum type="arabicPeriod"/>
            </a:pPr>
            <a:r>
              <a:rPr lang="en-US" sz="1600" dirty="0" smtClean="0">
                <a:latin typeface="Sintony" pitchFamily="2" charset="0"/>
                <a:cs typeface="Times New Roman" pitchFamily="18" charset="0"/>
              </a:rPr>
              <a:t>It provides the experts flexibility to schedule their appointments as per their availability.</a:t>
            </a:r>
          </a:p>
          <a:p>
            <a:pPr marL="342900" indent="-342900">
              <a:buAutoNum type="arabicPeriod"/>
            </a:pPr>
            <a:r>
              <a:rPr lang="en-US" sz="1600" dirty="0" smtClean="0">
                <a:latin typeface="Sintony" pitchFamily="2" charset="0"/>
                <a:cs typeface="Times New Roman" pitchFamily="18" charset="0"/>
              </a:rPr>
              <a:t>Experts can connect with their clients from anywhere in the world through audio and video conferencing . </a:t>
            </a:r>
          </a:p>
          <a:p>
            <a:pPr marL="342900" indent="-342900">
              <a:buAutoNum type="arabicPeriod"/>
            </a:pPr>
            <a:r>
              <a:rPr lang="en-US" sz="1600" dirty="0" smtClean="0">
                <a:latin typeface="Sintony" pitchFamily="2" charset="0"/>
                <a:cs typeface="Times New Roman" pitchFamily="18" charset="0"/>
              </a:rPr>
              <a:t>We also provide office automation facility to our experts </a:t>
            </a:r>
          </a:p>
          <a:p>
            <a:pPr marL="342900" indent="-342900">
              <a:buAutoNum type="arabicPeriod"/>
            </a:pPr>
            <a:r>
              <a:rPr lang="en-US" sz="1600" dirty="0" smtClean="0">
                <a:latin typeface="Sintony" pitchFamily="2" charset="0"/>
                <a:cs typeface="Times New Roman" pitchFamily="18" charset="0"/>
              </a:rPr>
              <a:t>Experts can store and share documents with their clients using the e-locker facility</a:t>
            </a:r>
          </a:p>
          <a:p>
            <a:pPr marL="342900" indent="-342900">
              <a:buAutoNum type="arabicPeriod"/>
            </a:pPr>
            <a:r>
              <a:rPr lang="en-US" sz="1600" dirty="0" smtClean="0">
                <a:latin typeface="Sintony" pitchFamily="2" charset="0"/>
                <a:cs typeface="Times New Roman" pitchFamily="18" charset="0"/>
              </a:rPr>
              <a:t>We are also providing our experts with the GST and online Income Tax Return filing software.</a:t>
            </a:r>
            <a:r>
              <a:rPr lang="en-US" sz="1600" dirty="0" smtClean="0">
                <a:latin typeface="Sintony" pitchFamily="2" charset="0"/>
              </a:rPr>
              <a:t> </a:t>
            </a:r>
            <a:endParaRPr lang="en-IN" sz="1600" dirty="0">
              <a:latin typeface="Sintony" pitchFamily="2" charset="0"/>
            </a:endParaRPr>
          </a:p>
        </p:txBody>
      </p:sp>
      <p:pic>
        <p:nvPicPr>
          <p:cNvPr id="11" name="Picture 10" descr="download (4).jpg"/>
          <p:cNvPicPr>
            <a:picLocks noChangeAspect="1"/>
          </p:cNvPicPr>
          <p:nvPr/>
        </p:nvPicPr>
        <p:blipFill>
          <a:blip r:embed="rId5" cstate="print"/>
          <a:stretch>
            <a:fillRect/>
          </a:stretch>
        </p:blipFill>
        <p:spPr>
          <a:xfrm>
            <a:off x="7162800" y="0"/>
            <a:ext cx="1524000" cy="1524000"/>
          </a:xfrm>
          <a:prstGeom prst="rect">
            <a:avLst/>
          </a:prstGeom>
        </p:spPr>
      </p:pic>
      <p:pic>
        <p:nvPicPr>
          <p:cNvPr id="12" name="Picture 11" descr="GST.jpg"/>
          <p:cNvPicPr>
            <a:picLocks noChangeAspect="1"/>
          </p:cNvPicPr>
          <p:nvPr/>
        </p:nvPicPr>
        <p:blipFill>
          <a:blip r:embed="rId6" cstate="print"/>
          <a:stretch>
            <a:fillRect/>
          </a:stretch>
        </p:blipFill>
        <p:spPr>
          <a:xfrm>
            <a:off x="5410200" y="5124450"/>
            <a:ext cx="2638425" cy="173355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 name="Content Placeholder 8" descr="images (1).jpg"/>
          <p:cNvPicPr>
            <a:picLocks noGrp="1" noChangeAspect="1"/>
          </p:cNvPicPr>
          <p:nvPr>
            <p:ph idx="1"/>
          </p:nvPr>
        </p:nvPicPr>
        <p:blipFill>
          <a:blip r:embed="rId2" cstate="print"/>
          <a:stretch>
            <a:fillRect/>
          </a:stretch>
        </p:blipFill>
        <p:spPr>
          <a:xfrm>
            <a:off x="3090862" y="3091656"/>
            <a:ext cx="2962275" cy="1543050"/>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7" name="Rectangle 6"/>
          <p:cNvSpPr/>
          <p:nvPr/>
        </p:nvSpPr>
        <p:spPr>
          <a:xfrm>
            <a:off x="1981200" y="990600"/>
            <a:ext cx="4302781" cy="584775"/>
          </a:xfrm>
          <a:prstGeom prst="rect">
            <a:avLst/>
          </a:prstGeom>
        </p:spPr>
        <p:txBody>
          <a:bodyPr wrap="none">
            <a:spAutoFit/>
          </a:bodyPr>
          <a:lstStyle/>
          <a:p>
            <a:r>
              <a:rPr lang="en-US" sz="3200" b="1" u="sng" dirty="0" smtClean="0">
                <a:ln>
                  <a:solidFill>
                    <a:srgbClr val="FF0000"/>
                  </a:solidFill>
                </a:ln>
                <a:solidFill>
                  <a:srgbClr val="FF0000"/>
                </a:solidFill>
                <a:latin typeface="Carme" pitchFamily="2" charset="0"/>
                <a:cs typeface="Times New Roman" pitchFamily="18" charset="0"/>
              </a:rPr>
              <a:t>BENEFITS TO  CLIENTS</a:t>
            </a:r>
          </a:p>
        </p:txBody>
      </p:sp>
      <p:sp>
        <p:nvSpPr>
          <p:cNvPr id="8" name="Rectangle 7"/>
          <p:cNvSpPr/>
          <p:nvPr/>
        </p:nvSpPr>
        <p:spPr>
          <a:xfrm>
            <a:off x="1752600" y="1676401"/>
            <a:ext cx="7086600" cy="3670236"/>
          </a:xfrm>
          <a:prstGeom prst="rect">
            <a:avLst/>
          </a:prstGeom>
        </p:spPr>
        <p:txBody>
          <a:bodyPr wrap="square">
            <a:spAutoFit/>
          </a:bodyPr>
          <a:lstStyle/>
          <a:p>
            <a:r>
              <a:rPr lang="en-US" sz="1550" dirty="0" smtClean="0">
                <a:latin typeface="Sintony" pitchFamily="2" charset="0"/>
                <a:cs typeface="Times New Roman" pitchFamily="18" charset="0"/>
              </a:rPr>
              <a:t>Visheshagya provides various benefits to the Clients like:</a:t>
            </a:r>
          </a:p>
          <a:p>
            <a:pPr marL="342900" indent="-342900">
              <a:buAutoNum type="arabicPeriod"/>
            </a:pPr>
            <a:r>
              <a:rPr lang="en-US" sz="1550" dirty="0" smtClean="0">
                <a:latin typeface="Sintony" pitchFamily="2" charset="0"/>
                <a:cs typeface="Times New Roman" pitchFamily="18" charset="0"/>
              </a:rPr>
              <a:t>Visheshagya provides the clients access to the experts providing the desired services. Thus they can effectively choose amongst them. </a:t>
            </a:r>
          </a:p>
          <a:p>
            <a:pPr marL="342900" indent="-342900">
              <a:buAutoNum type="arabicPeriod"/>
            </a:pPr>
            <a:r>
              <a:rPr lang="en-US" sz="1550" dirty="0" smtClean="0">
                <a:latin typeface="Sintony" pitchFamily="2" charset="0"/>
                <a:cs typeface="Times New Roman" pitchFamily="18" charset="0"/>
              </a:rPr>
              <a:t>Now they need not worry or panic at the time of Return filing to take leaves and finding their CA. They can easily select a certified and verified CA from the portal and book audio , video or in person appointment as per their convenience by looking into the expert’s calendar showing the availability schedule Experts can store and share documents with their clients using the e-locker facility.</a:t>
            </a:r>
          </a:p>
          <a:p>
            <a:pPr marL="342900" indent="-342900">
              <a:buAutoNum type="arabicPeriod"/>
            </a:pPr>
            <a:r>
              <a:rPr lang="en-US" sz="1550" dirty="0" smtClean="0">
                <a:latin typeface="Sintony" pitchFamily="2" charset="0"/>
                <a:cs typeface="Times New Roman" pitchFamily="18" charset="0"/>
              </a:rPr>
              <a:t>Clients can have access to their documents through e-locker facility .</a:t>
            </a:r>
          </a:p>
          <a:p>
            <a:pPr marL="342900" indent="-342900">
              <a:buAutoNum type="arabicPeriod"/>
            </a:pPr>
            <a:r>
              <a:rPr lang="en-US" sz="1550" dirty="0" smtClean="0">
                <a:latin typeface="Sintony" pitchFamily="2" charset="0"/>
                <a:cs typeface="Times New Roman" pitchFamily="18" charset="0"/>
              </a:rPr>
              <a:t>We also keep our clients updated with the changes in laws and regulations</a:t>
            </a:r>
          </a:p>
          <a:p>
            <a:pPr marL="342900" indent="-342900">
              <a:buAutoNum type="arabicPeriod"/>
            </a:pPr>
            <a:endParaRPr lang="en-IN" sz="1550" dirty="0">
              <a:latin typeface="Sintony" pitchFamily="2" charset="0"/>
            </a:endParaRPr>
          </a:p>
        </p:txBody>
      </p:sp>
      <p:pic>
        <p:nvPicPr>
          <p:cNvPr id="10" name="Picture 9" descr="images (1).jpg"/>
          <p:cNvPicPr>
            <a:picLocks noChangeAspect="1"/>
          </p:cNvPicPr>
          <p:nvPr/>
        </p:nvPicPr>
        <p:blipFill>
          <a:blip r:embed="rId2" cstate="print"/>
          <a:stretch>
            <a:fillRect/>
          </a:stretch>
        </p:blipFill>
        <p:spPr>
          <a:xfrm>
            <a:off x="2286000" y="5314950"/>
            <a:ext cx="5638800" cy="1543050"/>
          </a:xfrm>
          <a:prstGeom prst="rect">
            <a:avLst/>
          </a:prstGeom>
        </p:spPr>
      </p:pic>
      <p:pic>
        <p:nvPicPr>
          <p:cNvPr id="11" name="Picture 10" descr="images (2).jpg"/>
          <p:cNvPicPr>
            <a:picLocks noChangeAspect="1"/>
          </p:cNvPicPr>
          <p:nvPr/>
        </p:nvPicPr>
        <p:blipFill>
          <a:blip r:embed="rId5" cstate="print"/>
          <a:stretch>
            <a:fillRect/>
          </a:stretch>
        </p:blipFill>
        <p:spPr>
          <a:xfrm>
            <a:off x="6971490" y="0"/>
            <a:ext cx="2172510" cy="15240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8" name="Content Placeholder 7" descr="download (1).jpg"/>
          <p:cNvPicPr>
            <a:picLocks noGrp="1" noChangeAspect="1"/>
          </p:cNvPicPr>
          <p:nvPr>
            <p:ph idx="1"/>
          </p:nvPr>
        </p:nvPicPr>
        <p:blipFill>
          <a:blip r:embed="rId2" cstate="print"/>
          <a:stretch>
            <a:fillRect/>
          </a:stretch>
        </p:blipFill>
        <p:spPr>
          <a:xfrm>
            <a:off x="3262312" y="2991644"/>
            <a:ext cx="2619375" cy="1743075"/>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2362200" y="1143000"/>
            <a:ext cx="6019800" cy="1354217"/>
          </a:xfrm>
          <a:prstGeom prst="rect">
            <a:avLst/>
          </a:prstGeom>
          <a:noFill/>
        </p:spPr>
        <p:txBody>
          <a:bodyPr wrap="square" rtlCol="0">
            <a:spAutoFit/>
          </a:bodyPr>
          <a:lstStyle/>
          <a:p>
            <a:r>
              <a:rPr lang="en-US" sz="3200" b="1" u="sng" dirty="0" smtClean="0">
                <a:ln>
                  <a:solidFill>
                    <a:srgbClr val="FF0000"/>
                  </a:solidFill>
                </a:ln>
                <a:solidFill>
                  <a:srgbClr val="FF0000"/>
                </a:solidFill>
                <a:latin typeface="Carme" pitchFamily="2" charset="0"/>
                <a:cs typeface="Times New Roman" pitchFamily="18" charset="0"/>
              </a:rPr>
              <a:t>BENEFITS TO OUR CORPORATE CLIENTS</a:t>
            </a:r>
          </a:p>
          <a:p>
            <a:endParaRPr lang="en-IN" dirty="0"/>
          </a:p>
        </p:txBody>
      </p:sp>
      <p:sp>
        <p:nvSpPr>
          <p:cNvPr id="7" name="TextBox 6"/>
          <p:cNvSpPr txBox="1"/>
          <p:nvPr/>
        </p:nvSpPr>
        <p:spPr>
          <a:xfrm>
            <a:off x="2286000" y="2438400"/>
            <a:ext cx="6019800" cy="3154710"/>
          </a:xfrm>
          <a:prstGeom prst="rect">
            <a:avLst/>
          </a:prstGeom>
          <a:noFill/>
        </p:spPr>
        <p:txBody>
          <a:bodyPr wrap="square" rtlCol="0">
            <a:spAutoFit/>
          </a:bodyPr>
          <a:lstStyle/>
          <a:p>
            <a:pPr marL="342900" indent="-342900">
              <a:spcBef>
                <a:spcPts val="200"/>
              </a:spcBef>
              <a:buFont typeface="Arial" pitchFamily="34" charset="0"/>
              <a:buChar char="•"/>
              <a:tabLst>
                <a:tab pos="342900" algn="l"/>
              </a:tabLst>
            </a:pPr>
            <a:r>
              <a:rPr lang="en-US" sz="1600" dirty="0" smtClean="0">
                <a:latin typeface="Sintony" pitchFamily="2" charset="0"/>
                <a:cs typeface="Times New Roman" pitchFamily="18" charset="0"/>
              </a:rPr>
              <a:t>Helping the employees of the company to meet their Taxation, Accounting and Legal Needs </a:t>
            </a:r>
          </a:p>
          <a:p>
            <a:pPr marL="342900" indent="-342900">
              <a:spcBef>
                <a:spcPts val="200"/>
              </a:spcBef>
              <a:buFont typeface="Arial" pitchFamily="34" charset="0"/>
              <a:buChar char="•"/>
              <a:tabLst>
                <a:tab pos="342900" algn="l"/>
              </a:tabLst>
            </a:pPr>
            <a:r>
              <a:rPr lang="en-US" sz="1600" dirty="0" smtClean="0">
                <a:latin typeface="Sintony" pitchFamily="2" charset="0"/>
                <a:cs typeface="Times New Roman" pitchFamily="18" charset="0"/>
              </a:rPr>
              <a:t>Conveniently at a click with no incremental cost </a:t>
            </a:r>
          </a:p>
          <a:p>
            <a:pPr marL="342900" indent="-342900">
              <a:spcBef>
                <a:spcPts val="200"/>
              </a:spcBef>
              <a:buFont typeface="Arial" pitchFamily="34" charset="0"/>
              <a:buChar char="•"/>
              <a:tabLst>
                <a:tab pos="342900" algn="l"/>
              </a:tabLst>
            </a:pPr>
            <a:r>
              <a:rPr lang="en-US" sz="1600" dirty="0" smtClean="0">
                <a:latin typeface="Sintony" pitchFamily="2" charset="0"/>
                <a:cs typeface="Times New Roman" pitchFamily="18" charset="0"/>
              </a:rPr>
              <a:t>We have formulated an operational model for our corporate clients which will help them to ensure hassle free compliance with all the existing laws of the country. </a:t>
            </a:r>
          </a:p>
          <a:p>
            <a:pPr marL="342900" indent="-342900">
              <a:spcBef>
                <a:spcPts val="200"/>
              </a:spcBef>
              <a:buFont typeface="Arial" pitchFamily="34" charset="0"/>
              <a:buChar char="•"/>
              <a:tabLst>
                <a:tab pos="342900" algn="l"/>
              </a:tabLst>
            </a:pPr>
            <a:r>
              <a:rPr lang="en-US" sz="1600" dirty="0" smtClean="0">
                <a:latin typeface="Sintony" pitchFamily="2" charset="0"/>
                <a:cs typeface="Times New Roman" pitchFamily="18" charset="0"/>
              </a:rPr>
              <a:t>We will also provide the company with various employee centric benefits like income tax return filing  for employees, advance tax planning and legal consultation. </a:t>
            </a:r>
          </a:p>
          <a:p>
            <a:endParaRPr lang="en-IN" dirty="0"/>
          </a:p>
        </p:txBody>
      </p:sp>
      <p:pic>
        <p:nvPicPr>
          <p:cNvPr id="9" name="Picture 8" descr="download (1).jpg"/>
          <p:cNvPicPr>
            <a:picLocks noChangeAspect="1"/>
          </p:cNvPicPr>
          <p:nvPr/>
        </p:nvPicPr>
        <p:blipFill>
          <a:blip r:embed="rId2" cstate="print"/>
          <a:stretch>
            <a:fillRect/>
          </a:stretch>
        </p:blipFill>
        <p:spPr>
          <a:xfrm>
            <a:off x="6524625" y="5105400"/>
            <a:ext cx="2619375" cy="159067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 name="Content Placeholder 8" descr="images (4).jpg"/>
          <p:cNvPicPr>
            <a:picLocks noGrp="1" noChangeAspect="1"/>
          </p:cNvPicPr>
          <p:nvPr>
            <p:ph idx="1"/>
          </p:nvPr>
        </p:nvPicPr>
        <p:blipFill>
          <a:blip r:embed="rId2" cstate="print"/>
          <a:stretch>
            <a:fillRect/>
          </a:stretch>
        </p:blipFill>
        <p:spPr>
          <a:xfrm>
            <a:off x="3500437" y="2796381"/>
            <a:ext cx="2143125" cy="2133600"/>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304800" y="381000"/>
            <a:ext cx="2667000" cy="681161"/>
          </a:xfrm>
          <a:prstGeom prst="rect">
            <a:avLst/>
          </a:prstGeom>
        </p:spPr>
      </p:pic>
      <p:sp>
        <p:nvSpPr>
          <p:cNvPr id="7" name="TextBox 6"/>
          <p:cNvSpPr txBox="1"/>
          <p:nvPr/>
        </p:nvSpPr>
        <p:spPr>
          <a:xfrm>
            <a:off x="1524000" y="1143000"/>
            <a:ext cx="6705600" cy="646331"/>
          </a:xfrm>
          <a:prstGeom prst="rect">
            <a:avLst/>
          </a:prstGeom>
          <a:noFill/>
        </p:spPr>
        <p:txBody>
          <a:bodyPr wrap="square" rtlCol="0">
            <a:spAutoFit/>
          </a:bodyPr>
          <a:lstStyle/>
          <a:p>
            <a:r>
              <a:rPr lang="en-US" sz="3600" b="1" u="sng" dirty="0" smtClean="0">
                <a:ln>
                  <a:solidFill>
                    <a:srgbClr val="FF0000"/>
                  </a:solidFill>
                </a:ln>
                <a:solidFill>
                  <a:srgbClr val="FF0000"/>
                </a:solidFill>
                <a:latin typeface="Carme" pitchFamily="2" charset="0"/>
                <a:cs typeface="Times New Roman" pitchFamily="18" charset="0"/>
              </a:rPr>
              <a:t>MARKET POTENTIAL</a:t>
            </a:r>
          </a:p>
        </p:txBody>
      </p:sp>
      <p:sp>
        <p:nvSpPr>
          <p:cNvPr id="8" name="TextBox 7"/>
          <p:cNvSpPr txBox="1"/>
          <p:nvPr/>
        </p:nvSpPr>
        <p:spPr>
          <a:xfrm>
            <a:off x="1219200" y="2286000"/>
            <a:ext cx="7010400" cy="2308324"/>
          </a:xfrm>
          <a:prstGeom prst="rect">
            <a:avLst/>
          </a:prstGeom>
          <a:noFill/>
        </p:spPr>
        <p:txBody>
          <a:bodyPr wrap="square" rtlCol="0">
            <a:spAutoFit/>
          </a:bodyPr>
          <a:lstStyle/>
          <a:p>
            <a:r>
              <a:rPr lang="en-US" dirty="0" smtClean="0">
                <a:latin typeface="Sintony" pitchFamily="2" charset="0"/>
                <a:cs typeface="Times New Roman" pitchFamily="18" charset="0"/>
              </a:rPr>
              <a:t>At present we are the  introduction stage of the product life cycle thus our strategy is to penetrate in the market. We will earn through  </a:t>
            </a:r>
          </a:p>
          <a:p>
            <a:pPr marL="342900" indent="-342900">
              <a:buAutoNum type="arabicPeriod"/>
            </a:pPr>
            <a:r>
              <a:rPr lang="en-US" dirty="0" smtClean="0">
                <a:latin typeface="Sintony" pitchFamily="2" charset="0"/>
                <a:cs typeface="Times New Roman" pitchFamily="18" charset="0"/>
              </a:rPr>
              <a:t>Commission charged by us at a fixed percentage from the expert on each appointment booked from our portal.</a:t>
            </a:r>
          </a:p>
          <a:p>
            <a:pPr marL="342900" indent="-342900">
              <a:buAutoNum type="arabicPeriod"/>
            </a:pPr>
            <a:r>
              <a:rPr lang="en-US" dirty="0" smtClean="0">
                <a:latin typeface="Sintony" pitchFamily="2" charset="0"/>
                <a:cs typeface="Times New Roman" pitchFamily="18" charset="0"/>
              </a:rPr>
              <a:t> Commission charged from companies for using our job portal.</a:t>
            </a:r>
          </a:p>
          <a:p>
            <a:pPr marL="342900" indent="-342900">
              <a:buAutoNum type="arabicPeriod"/>
            </a:pPr>
            <a:r>
              <a:rPr lang="en-US" dirty="0" smtClean="0">
                <a:latin typeface="Sintony" pitchFamily="2" charset="0"/>
                <a:cs typeface="Times New Roman" pitchFamily="18" charset="0"/>
              </a:rPr>
              <a:t> Monthly fee for using our job portal</a:t>
            </a:r>
            <a:r>
              <a:rPr lang="en-US" dirty="0" smtClean="0">
                <a:latin typeface="Times New Roman" pitchFamily="18" charset="0"/>
                <a:cs typeface="Times New Roman" pitchFamily="18" charset="0"/>
              </a:rPr>
              <a:t>.</a:t>
            </a:r>
            <a:endParaRPr lang="en-IN" dirty="0">
              <a:latin typeface="Times New Roman" pitchFamily="18" charset="0"/>
              <a:cs typeface="Times New Roman" pitchFamily="18" charset="0"/>
            </a:endParaRPr>
          </a:p>
        </p:txBody>
      </p:sp>
      <p:pic>
        <p:nvPicPr>
          <p:cNvPr id="10" name="Picture 9" descr="images (4).jpg"/>
          <p:cNvPicPr>
            <a:picLocks noChangeAspect="1"/>
          </p:cNvPicPr>
          <p:nvPr/>
        </p:nvPicPr>
        <p:blipFill>
          <a:blip r:embed="rId2" cstate="print"/>
          <a:stretch>
            <a:fillRect/>
          </a:stretch>
        </p:blipFill>
        <p:spPr>
          <a:xfrm>
            <a:off x="5867400" y="4126992"/>
            <a:ext cx="2743200" cy="2731008"/>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9" name="Content Placeholder 8" descr="images.jpg"/>
          <p:cNvPicPr>
            <a:picLocks noGrp="1" noChangeAspect="1"/>
          </p:cNvPicPr>
          <p:nvPr>
            <p:ph idx="1"/>
          </p:nvPr>
        </p:nvPicPr>
        <p:blipFill>
          <a:blip r:embed="rId2" cstate="print"/>
          <a:stretch>
            <a:fillRect/>
          </a:stretch>
        </p:blipFill>
        <p:spPr>
          <a:xfrm>
            <a:off x="3262312" y="2991644"/>
            <a:ext cx="2619375" cy="1743075"/>
          </a:xfrm>
        </p:spPr>
      </p:pic>
      <p:pic>
        <p:nvPicPr>
          <p:cNvPr id="4" name="Picture 3" descr="C:\Users\KRISHAN\Desktop\sk\slide 2.jpg"/>
          <p:cNvPicPr>
            <a:picLocks noChangeAspect="1" noChangeArrowheads="1"/>
          </p:cNvPicPr>
          <p:nvPr/>
        </p:nvPicPr>
        <p:blipFill>
          <a:blip r:embed="rId3" cstate="print"/>
          <a:stretch>
            <a:fillRect/>
          </a:stretch>
        </p:blipFill>
        <p:spPr bwMode="auto">
          <a:xfrm>
            <a:off x="0" y="0"/>
            <a:ext cx="9144000" cy="6858000"/>
          </a:xfrm>
          <a:prstGeom prst="rect">
            <a:avLst/>
          </a:prstGeom>
          <a:noFill/>
        </p:spPr>
      </p:pic>
      <p:pic>
        <p:nvPicPr>
          <p:cNvPr id="5" name="Picture 4" descr="logo.png"/>
          <p:cNvPicPr>
            <a:picLocks noChangeAspect="1"/>
          </p:cNvPicPr>
          <p:nvPr/>
        </p:nvPicPr>
        <p:blipFill>
          <a:blip r:embed="rId4" cstate="print"/>
          <a:stretch>
            <a:fillRect/>
          </a:stretch>
        </p:blipFill>
        <p:spPr>
          <a:xfrm>
            <a:off x="0" y="304800"/>
            <a:ext cx="2667000" cy="681161"/>
          </a:xfrm>
          <a:prstGeom prst="rect">
            <a:avLst/>
          </a:prstGeom>
        </p:spPr>
      </p:pic>
      <p:sp>
        <p:nvSpPr>
          <p:cNvPr id="6" name="TextBox 5"/>
          <p:cNvSpPr txBox="1"/>
          <p:nvPr/>
        </p:nvSpPr>
        <p:spPr>
          <a:xfrm>
            <a:off x="1371600" y="1371600"/>
            <a:ext cx="5638800" cy="492443"/>
          </a:xfrm>
          <a:prstGeom prst="rect">
            <a:avLst/>
          </a:prstGeom>
          <a:noFill/>
        </p:spPr>
        <p:txBody>
          <a:bodyPr wrap="square" rtlCol="0">
            <a:spAutoFit/>
          </a:bodyPr>
          <a:lstStyle/>
          <a:p>
            <a:r>
              <a:rPr lang="en-US" sz="2600" b="1" u="sng" dirty="0" smtClean="0">
                <a:ln>
                  <a:solidFill>
                    <a:srgbClr val="FF0000"/>
                  </a:solidFill>
                </a:ln>
                <a:solidFill>
                  <a:srgbClr val="FF0000"/>
                </a:solidFill>
                <a:latin typeface="Carme" pitchFamily="2" charset="0"/>
                <a:cs typeface="Times New Roman" pitchFamily="18" charset="0"/>
              </a:rPr>
              <a:t>GO TO MARKET STRATEGY</a:t>
            </a:r>
            <a:endParaRPr lang="en-IN" sz="2600" b="1" u="sng" dirty="0">
              <a:ln>
                <a:solidFill>
                  <a:srgbClr val="FF0000"/>
                </a:solidFill>
              </a:ln>
              <a:solidFill>
                <a:srgbClr val="FF0000"/>
              </a:solidFill>
              <a:latin typeface="Carme" pitchFamily="2" charset="0"/>
              <a:cs typeface="Times New Roman" pitchFamily="18" charset="0"/>
            </a:endParaRPr>
          </a:p>
        </p:txBody>
      </p:sp>
      <p:sp>
        <p:nvSpPr>
          <p:cNvPr id="8" name="TextBox 7"/>
          <p:cNvSpPr txBox="1"/>
          <p:nvPr/>
        </p:nvSpPr>
        <p:spPr>
          <a:xfrm>
            <a:off x="1676400" y="2057400"/>
            <a:ext cx="6553200" cy="4524315"/>
          </a:xfrm>
          <a:prstGeom prst="rect">
            <a:avLst/>
          </a:prstGeom>
          <a:noFill/>
        </p:spPr>
        <p:txBody>
          <a:bodyPr wrap="square" rtlCol="0">
            <a:spAutoFit/>
          </a:bodyPr>
          <a:lstStyle/>
          <a:p>
            <a:r>
              <a:rPr lang="en-US" dirty="0" smtClean="0">
                <a:latin typeface="Sintony" pitchFamily="2" charset="0"/>
              </a:rPr>
              <a:t>At present we are the  introduction stage of the product life cycle thus our strategy is to penetrate in the market. We will focus more on brand building and customer satisfaction . </a:t>
            </a:r>
            <a:r>
              <a:rPr lang="en-US" dirty="0">
                <a:latin typeface="Sintony" pitchFamily="2" charset="0"/>
              </a:rPr>
              <a:t> </a:t>
            </a:r>
            <a:r>
              <a:rPr lang="en-US" dirty="0" smtClean="0">
                <a:latin typeface="Sintony" pitchFamily="2" charset="0"/>
              </a:rPr>
              <a:t>Our strategy to attract more customers is :</a:t>
            </a:r>
          </a:p>
          <a:p>
            <a:pPr>
              <a:buFont typeface="Arial" pitchFamily="34" charset="0"/>
              <a:buChar char="•"/>
            </a:pPr>
            <a:r>
              <a:rPr lang="en-US" dirty="0" smtClean="0">
                <a:latin typeface="Sintony" pitchFamily="2" charset="0"/>
              </a:rPr>
              <a:t>To increase the no. of expert signups</a:t>
            </a:r>
          </a:p>
          <a:p>
            <a:pPr>
              <a:buFont typeface="Arial" pitchFamily="34" charset="0"/>
              <a:buChar char="•"/>
            </a:pPr>
            <a:r>
              <a:rPr lang="en-US" dirty="0" smtClean="0">
                <a:latin typeface="Sintony" pitchFamily="2" charset="0"/>
              </a:rPr>
              <a:t>To send constant reminder mails and law updates both to our clients and experts</a:t>
            </a:r>
          </a:p>
          <a:p>
            <a:pPr>
              <a:buFont typeface="Arial" pitchFamily="34" charset="0"/>
              <a:buChar char="•"/>
            </a:pPr>
            <a:r>
              <a:rPr lang="en-US" dirty="0" smtClean="0">
                <a:latin typeface="Sintony" pitchFamily="2" charset="0"/>
              </a:rPr>
              <a:t>To do advertise our product on all possible platforms like news paper,  media, Social networking sites like face book and </a:t>
            </a:r>
            <a:r>
              <a:rPr lang="en-US" dirty="0" err="1" smtClean="0">
                <a:latin typeface="Sintony" pitchFamily="2" charset="0"/>
              </a:rPr>
              <a:t>google</a:t>
            </a:r>
            <a:r>
              <a:rPr lang="en-US" dirty="0" smtClean="0">
                <a:latin typeface="Sintony" pitchFamily="2" charset="0"/>
              </a:rPr>
              <a:t> marketing</a:t>
            </a:r>
          </a:p>
          <a:p>
            <a:pPr>
              <a:buFont typeface="Arial" pitchFamily="34" charset="0"/>
              <a:buChar char="•"/>
            </a:pPr>
            <a:r>
              <a:rPr lang="en-US" dirty="0" smtClean="0">
                <a:latin typeface="Sintony" pitchFamily="2" charset="0"/>
              </a:rPr>
              <a:t> We will hold seminars for our experts and corporate clients in-order to address their suggestions and giving them a better hold over the portal. </a:t>
            </a:r>
          </a:p>
          <a:p>
            <a:pPr>
              <a:buFont typeface="Arial" pitchFamily="34" charset="0"/>
              <a:buChar char="•"/>
            </a:pPr>
            <a:r>
              <a:rPr lang="en-US" dirty="0">
                <a:latin typeface="Sintony" pitchFamily="2" charset="0"/>
              </a:rPr>
              <a:t> </a:t>
            </a:r>
            <a:r>
              <a:rPr lang="en-US" dirty="0" smtClean="0">
                <a:latin typeface="Sintony" pitchFamily="2" charset="0"/>
              </a:rPr>
              <a:t>Build more and more B2B clients.</a:t>
            </a:r>
          </a:p>
          <a:p>
            <a:pPr marL="342900" indent="-342900"/>
            <a:r>
              <a:rPr lang="en-US" dirty="0">
                <a:latin typeface="Sintony" pitchFamily="2" charset="0"/>
              </a:rPr>
              <a:t> </a:t>
            </a:r>
            <a:r>
              <a:rPr lang="en-US" dirty="0" smtClean="0">
                <a:latin typeface="Sintony" pitchFamily="2" charset="0"/>
              </a:rPr>
              <a:t>  </a:t>
            </a:r>
          </a:p>
          <a:p>
            <a:endParaRPr lang="en-IN" dirty="0"/>
          </a:p>
        </p:txBody>
      </p:sp>
      <p:pic>
        <p:nvPicPr>
          <p:cNvPr id="10" name="Picture 9" descr="images.jpg"/>
          <p:cNvPicPr>
            <a:picLocks noChangeAspect="1"/>
          </p:cNvPicPr>
          <p:nvPr/>
        </p:nvPicPr>
        <p:blipFill>
          <a:blip r:embed="rId2" cstate="print"/>
          <a:stretch>
            <a:fillRect/>
          </a:stretch>
        </p:blipFill>
        <p:spPr>
          <a:xfrm>
            <a:off x="6524625" y="152400"/>
            <a:ext cx="2619375" cy="174307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Aspect</Template>
  <TotalTime>477</TotalTime>
  <Words>805</Words>
  <Application>Microsoft Office PowerPoint</Application>
  <PresentationFormat>On-screen Show (4:3)</PresentationFormat>
  <Paragraphs>57</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Oswald</vt:lpstr>
      <vt:lpstr>Calibri</vt:lpstr>
      <vt:lpstr>Carme</vt:lpstr>
      <vt:lpstr>Times New Roman</vt:lpstr>
      <vt:lpstr>Sintony</vt:lpstr>
      <vt:lpstr>SimSun-ExtB</vt:lpstr>
      <vt:lpstr>Wingdings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Lokesh Aggarwal</dc:creator>
  <cp:lastModifiedBy>Lokesh Aggarwal</cp:lastModifiedBy>
  <cp:revision>49</cp:revision>
  <dcterms:created xsi:type="dcterms:W3CDTF">2016-11-24T09:18:52Z</dcterms:created>
  <dcterms:modified xsi:type="dcterms:W3CDTF">2016-12-26T13:09:08Z</dcterms:modified>
</cp:coreProperties>
</file>

<file path=docProps/thumbnail.jpeg>
</file>